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12" r:id="rId3"/>
    <p:sldId id="257" r:id="rId4"/>
    <p:sldId id="258" r:id="rId5"/>
    <p:sldId id="290" r:id="rId6"/>
    <p:sldId id="260" r:id="rId7"/>
    <p:sldId id="261" r:id="rId8"/>
    <p:sldId id="262" r:id="rId9"/>
    <p:sldId id="263" r:id="rId10"/>
    <p:sldId id="264" r:id="rId11"/>
    <p:sldId id="292" r:id="rId12"/>
    <p:sldId id="266" r:id="rId13"/>
    <p:sldId id="267" r:id="rId14"/>
    <p:sldId id="268" r:id="rId15"/>
    <p:sldId id="269" r:id="rId16"/>
    <p:sldId id="313" r:id="rId17"/>
    <p:sldId id="271" r:id="rId18"/>
    <p:sldId id="28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743EA8-D6E8-4CAD-93F0-43C00613479E}">
          <p14:sldIdLst>
            <p14:sldId id="312"/>
            <p14:sldId id="257"/>
            <p14:sldId id="258"/>
            <p14:sldId id="290"/>
            <p14:sldId id="260"/>
            <p14:sldId id="261"/>
            <p14:sldId id="262"/>
            <p14:sldId id="263"/>
            <p14:sldId id="264"/>
            <p14:sldId id="292"/>
            <p14:sldId id="266"/>
            <p14:sldId id="267"/>
            <p14:sldId id="268"/>
            <p14:sldId id="269"/>
            <p14:sldId id="313"/>
            <p14:sldId id="271"/>
            <p14:sldId id="281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Untitled Section" id="{64AF3DFF-4465-4BB7-A8A3-5D15D5A32C4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EDA"/>
    <a:srgbClr val="F08519"/>
    <a:srgbClr val="19313D"/>
    <a:srgbClr val="000000"/>
    <a:srgbClr val="18313D"/>
    <a:srgbClr val="607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A9FFF-D2CB-4837-A6D5-951D1541E4FD}" type="datetimeFigureOut">
              <a:rPr lang="en-ID" smtClean="0"/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CEA5C-BA15-4930-B91D-8FF86B9CF413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1BAF-04EC-4DB6-AC12-2DDABA9349D2}" type="datetimeFigureOut">
              <a:rPr lang="en-ID" smtClean="0"/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D77E5-A12F-4823-AB5A-44066DFEEA5E}" type="slidenum">
              <a:rPr lang="en-ID" smtClean="0"/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2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346" y="1837779"/>
            <a:ext cx="2886242" cy="3535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44" y="4688368"/>
            <a:ext cx="4858956" cy="79803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854"/>
            <a:ext cx="9144002" cy="6100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73" y="1734585"/>
            <a:ext cx="4865616" cy="32685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55770" y="4983480"/>
            <a:ext cx="4897755" cy="1029335"/>
            <a:chOff x="6702" y="7848"/>
            <a:chExt cx="7713" cy="1621"/>
          </a:xfrm>
        </p:grpSpPr>
        <p:sp>
          <p:nvSpPr>
            <p:cNvPr id="15" name="TextBox 14"/>
            <p:cNvSpPr txBox="1"/>
            <p:nvPr/>
          </p:nvSpPr>
          <p:spPr>
            <a:xfrm>
              <a:off x="6702" y="7848"/>
              <a:ext cx="7209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19313D"/>
                  </a:solidFill>
                </a:rPr>
                <a:t>Total Bonus </a:t>
              </a:r>
              <a:r>
                <a:rPr lang="es-ES" b="1" dirty="0" err="1">
                  <a:solidFill>
                    <a:srgbClr val="19313D"/>
                  </a:solidFill>
                </a:rPr>
                <a:t>Pasangan</a:t>
              </a:r>
              <a:r>
                <a:rPr lang="es-ES" b="1" dirty="0">
                  <a:solidFill>
                    <a:srgbClr val="19313D"/>
                  </a:solidFill>
                </a:rPr>
                <a:t> </a:t>
              </a:r>
              <a:r>
                <a:rPr lang="es-ES" b="1" dirty="0" err="1">
                  <a:solidFill>
                    <a:srgbClr val="19313D"/>
                  </a:solidFill>
                </a:rPr>
                <a:t>minggu</a:t>
              </a:r>
              <a:r>
                <a:rPr lang="es-ES" b="1" dirty="0">
                  <a:solidFill>
                    <a:srgbClr val="19313D"/>
                  </a:solidFill>
                </a:rPr>
                <a:t> </a:t>
              </a:r>
              <a:r>
                <a:rPr lang="es-ES" b="1" dirty="0" err="1">
                  <a:solidFill>
                    <a:srgbClr val="19313D"/>
                  </a:solidFill>
                </a:rPr>
                <a:t>ini</a:t>
              </a:r>
              <a:r>
                <a:rPr lang="es-ES" b="1" dirty="0">
                  <a:solidFill>
                    <a:srgbClr val="19313D"/>
                  </a:solidFill>
                </a:rPr>
                <a:t>: 91.000BV =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3" y="8161"/>
              <a:ext cx="6732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4800" b="1" dirty="0">
                  <a:solidFill>
                    <a:srgbClr val="FF0000"/>
                  </a:solidFill>
                </a:rPr>
                <a:t>Rp 91 juta</a:t>
              </a:r>
              <a:endParaRPr lang="en-ID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34185" y="1658620"/>
            <a:ext cx="7342505" cy="1837055"/>
            <a:chOff x="2783" y="2639"/>
            <a:chExt cx="11563" cy="2893"/>
          </a:xfrm>
        </p:grpSpPr>
        <p:sp>
          <p:nvSpPr>
            <p:cNvPr id="10" name="TextBox 9"/>
            <p:cNvSpPr txBox="1"/>
            <p:nvPr/>
          </p:nvSpPr>
          <p:spPr>
            <a:xfrm>
              <a:off x="6632" y="2639"/>
              <a:ext cx="6732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b="1" dirty="0">
                  <a:solidFill>
                    <a:srgbClr val="19313D"/>
                  </a:solidFill>
                </a:rPr>
                <a:t>Omset Perkembangan minggu tersebut: </a:t>
              </a:r>
              <a:endParaRPr lang="nn-NO" b="1" dirty="0">
                <a:solidFill>
                  <a:srgbClr val="19313D"/>
                </a:solidFill>
              </a:endParaRPr>
            </a:p>
            <a:p>
              <a:r>
                <a:rPr lang="nn-NO" b="1" dirty="0">
                  <a:solidFill>
                    <a:srgbClr val="19313D"/>
                  </a:solidFill>
                </a:rPr>
                <a:t>400.000, 500.000, dan 800.000 BV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8" y="3818"/>
              <a:ext cx="7689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b="1" dirty="0">
                  <a:solidFill>
                    <a:srgbClr val="19313D"/>
                  </a:solidFill>
                </a:rPr>
                <a:t>1. Diurutkan menjadi: 800.000, 500.000, 400.000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6" y="4818"/>
              <a:ext cx="751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b="1" dirty="0">
                  <a:solidFill>
                    <a:srgbClr val="19313D"/>
                  </a:solidFill>
                </a:rPr>
                <a:t>2. Bonus Pasangan: 500.000 x11% = 55.000BV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783" y="5532"/>
              <a:ext cx="3876" cy="0"/>
            </a:xfrm>
            <a:prstGeom prst="straightConnector1">
              <a:avLst/>
            </a:prstGeom>
            <a:ln w="9525" cap="flat" cmpd="sng" algn="ctr">
              <a:solidFill>
                <a:srgbClr val="B8CEDA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376930" y="3703955"/>
            <a:ext cx="5840730" cy="475615"/>
            <a:chOff x="5318" y="5833"/>
            <a:chExt cx="9198" cy="749"/>
          </a:xfrm>
        </p:grpSpPr>
        <p:sp>
          <p:nvSpPr>
            <p:cNvPr id="13" name="TextBox 12"/>
            <p:cNvSpPr txBox="1"/>
            <p:nvPr/>
          </p:nvSpPr>
          <p:spPr>
            <a:xfrm>
              <a:off x="6696" y="5833"/>
              <a:ext cx="782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b="1" dirty="0">
                  <a:solidFill>
                    <a:srgbClr val="19313D"/>
                  </a:solidFill>
                </a:rPr>
                <a:t>3. Bonus Pasangan: 300.000 x12% = 36.000BV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5318" y="6582"/>
              <a:ext cx="1348" cy="0"/>
            </a:xfrm>
            <a:prstGeom prst="straightConnector1">
              <a:avLst/>
            </a:prstGeom>
            <a:ln w="9525" cap="flat" cmpd="sng" algn="ctr">
              <a:solidFill>
                <a:srgbClr val="B8CEDA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162300" y="4281805"/>
            <a:ext cx="6316980" cy="721360"/>
            <a:chOff x="4980" y="6743"/>
            <a:chExt cx="9948" cy="1136"/>
          </a:xfrm>
        </p:grpSpPr>
        <p:sp>
          <p:nvSpPr>
            <p:cNvPr id="14" name="TextBox 13"/>
            <p:cNvSpPr txBox="1"/>
            <p:nvPr/>
          </p:nvSpPr>
          <p:spPr>
            <a:xfrm>
              <a:off x="6658" y="6743"/>
              <a:ext cx="827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>
                  <a:solidFill>
                    <a:srgbClr val="19313D"/>
                  </a:solidFill>
                </a:rPr>
                <a:t>Omset Sisa 100.000 BV disimpan di Jalur C untuk perhitungan Bonus Pasangan minggu berikutnya.</a:t>
              </a:r>
              <a:endParaRPr lang="en-ID" b="1" dirty="0">
                <a:solidFill>
                  <a:srgbClr val="19313D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4980" y="7857"/>
              <a:ext cx="1806" cy="22"/>
            </a:xfrm>
            <a:prstGeom prst="straightConnector1">
              <a:avLst/>
            </a:prstGeom>
            <a:ln w="9525" cap="flat" cmpd="sng" algn="ctr">
              <a:solidFill>
                <a:srgbClr val="B8CEDA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1" y="1344116"/>
            <a:ext cx="3932443" cy="431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" y="377506"/>
            <a:ext cx="9148042" cy="61029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80" y="1748790"/>
            <a:ext cx="8397240" cy="2166620"/>
            <a:chOff x="588" y="2754"/>
            <a:chExt cx="13224" cy="34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" y="2754"/>
              <a:ext cx="13224" cy="34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936" y="3300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-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84" y="3300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20" y="3300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20" y="4066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820" y="4789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352" y="3300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52" y="4066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352" y="4789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52" y="5442"/>
              <a:ext cx="196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8313D"/>
                  </a:solidFill>
                  <a:latin typeface="Arial Black" panose="020B0A04020102020204" pitchFamily="34" charset="0"/>
                </a:rPr>
                <a:t>3%</a:t>
              </a:r>
              <a:endParaRPr lang="en-ID" dirty="0">
                <a:solidFill>
                  <a:srgbClr val="18313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17" y="4087830"/>
            <a:ext cx="8366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Bonus Bimbingan = 3% dari Bonus Pasangan downline tersebut. Yang dihitung adalah Generasi (downline yang tidak memiliki Bonus Pasangan akan dikompres).</a:t>
            </a:r>
            <a:endParaRPr lang="en-ID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74317" y="5258048"/>
            <a:ext cx="8221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Syarat: </a:t>
            </a:r>
            <a:r>
              <a:rPr lang="sv-SE" sz="2000" b="1" dirty="0"/>
              <a:t>Anda mendapatkan Bonus Pasangan di minggu tersebut.</a:t>
            </a:r>
            <a:endParaRPr lang="en-ID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2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8" y="1424941"/>
            <a:ext cx="8694364" cy="39014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" y="377506"/>
            <a:ext cx="9154484" cy="6102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1" y="2105008"/>
            <a:ext cx="9003398" cy="2910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435" y="5372100"/>
            <a:ext cx="88499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ATNPV =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omset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Anda &amp;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batas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ID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6" y="369117"/>
            <a:ext cx="9179652" cy="61197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450" y="1337945"/>
            <a:ext cx="9213215" cy="2971800"/>
            <a:chOff x="70" y="2107"/>
            <a:chExt cx="14509" cy="46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" y="2107"/>
              <a:ext cx="14260" cy="46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080" y="3445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10%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0" y="4011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260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10" y="3445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15%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10" y="4011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260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40" y="3445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21%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40" y="4011"/>
              <a:ext cx="96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975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9" y="3445"/>
              <a:ext cx="163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27/30%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00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</a:t>
              </a:r>
              <a:r>
                <a:rPr lang="en-ID" sz="1200" b="1" dirty="0">
                  <a:latin typeface="Arial Black" panose="020B0A04020102020204" pitchFamily="34" charset="0"/>
                </a:rPr>
                <a:t>.300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34" y="3445"/>
              <a:ext cx="104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34%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41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94" y="3445"/>
              <a:ext cx="893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36%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61" y="3445"/>
              <a:ext cx="893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38%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49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01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124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82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23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87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285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05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304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257" y="469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13.000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355" y="4011"/>
              <a:ext cx="12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2.600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349" y="3445"/>
              <a:ext cx="893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39%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390" y="3445"/>
              <a:ext cx="893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40%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323" y="3445"/>
              <a:ext cx="1125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b="1" dirty="0">
                  <a:latin typeface="Arial Black" panose="020B0A04020102020204" pitchFamily="34" charset="0"/>
                </a:rPr>
                <a:t>40,5%</a:t>
              </a:r>
              <a:endParaRPr lang="en-ID" sz="1200" b="1" dirty="0">
                <a:latin typeface="Arial Black" panose="020B0A040201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14" y="5403"/>
              <a:ext cx="1799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Arial Black" panose="020B0A04020102020204" pitchFamily="34" charset="0"/>
                </a:rPr>
                <a:t>(30% </a:t>
              </a:r>
              <a:r>
                <a:rPr lang="en-US" sz="900" b="1" dirty="0" err="1">
                  <a:latin typeface="Arial Black" panose="020B0A04020102020204" pitchFamily="34" charset="0"/>
                </a:rPr>
                <a:t>bilaTNPV</a:t>
              </a:r>
              <a:endParaRPr lang="en-US" sz="900" b="1" dirty="0">
                <a:latin typeface="Arial Black" panose="020B0A04020102020204" pitchFamily="34" charset="0"/>
              </a:endParaRPr>
            </a:p>
            <a:p>
              <a:r>
                <a:rPr lang="en-US" sz="900" b="1" dirty="0">
                  <a:latin typeface="Arial Black" panose="020B0A04020102020204" pitchFamily="34" charset="0"/>
                </a:rPr>
                <a:t>≥ 39.000PV)</a:t>
              </a:r>
              <a:endParaRPr lang="en-ID" sz="900" b="1" dirty="0">
                <a:latin typeface="Arial Black" panose="020B0A040201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387" y="6185"/>
              <a:ext cx="4003" cy="412"/>
              <a:chOff x="5325775" y="4019416"/>
              <a:chExt cx="2541941" cy="261610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5325775" y="4019416"/>
                <a:ext cx="254194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TNPV ≥ 39.000 PV per leg   8 </a:t>
                </a:r>
                <a:endParaRPr lang="en-ID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Star: 5 Points 37"/>
              <p:cNvSpPr/>
              <p:nvPr/>
            </p:nvSpPr>
            <p:spPr>
              <a:xfrm>
                <a:off x="7108999" y="4101288"/>
                <a:ext cx="97866" cy="9786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2352" y="5272"/>
              <a:ext cx="904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dirty="0">
                  <a:latin typeface="Arial Black" panose="020B0A04020102020204" pitchFamily="34" charset="0"/>
                </a:rPr>
                <a:t>4 Leg</a:t>
              </a:r>
              <a:endParaRPr lang="en-ID" sz="1000" dirty="0">
                <a:latin typeface="Arial Black" panose="020B0A04020102020204" pitchFamily="34" charset="0"/>
              </a:endParaRPr>
            </a:p>
            <a:p>
              <a:pPr algn="ctr"/>
              <a:r>
                <a:rPr lang="en-ID" sz="1000" dirty="0" err="1">
                  <a:latin typeface="Arial Black" panose="020B0A04020102020204" pitchFamily="34" charset="0"/>
                </a:rPr>
                <a:t>Aktif</a:t>
              </a:r>
              <a:endParaRPr lang="en-ID" sz="1000" dirty="0">
                <a:latin typeface="Arial Black" panose="020B0A04020102020204" pitchFamily="34" charset="0"/>
              </a:endParaRPr>
            </a:p>
            <a:p>
              <a:pPr algn="ctr"/>
              <a:r>
                <a:rPr lang="en-ID" sz="1000" dirty="0">
                  <a:latin typeface="Arial Black" panose="020B0A04020102020204" pitchFamily="34" charset="0"/>
                </a:rPr>
                <a:t>GL</a:t>
              </a:r>
              <a:endParaRPr lang="en-ID" sz="1000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231" y="5272"/>
              <a:ext cx="1239" cy="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1000" dirty="0">
                  <a:latin typeface="Arial Black" panose="020B0A04020102020204" pitchFamily="34" charset="0"/>
                </a:rPr>
                <a:t>4 Leg</a:t>
              </a:r>
              <a:endParaRPr lang="en-ID" sz="1000" dirty="0">
                <a:latin typeface="Arial Black" panose="020B0A04020102020204" pitchFamily="34" charset="0"/>
              </a:endParaRPr>
            </a:p>
            <a:p>
              <a:pPr algn="ctr"/>
              <a:r>
                <a:rPr lang="en-ID" sz="1000" dirty="0" err="1">
                  <a:latin typeface="Arial Black" panose="020B0A04020102020204" pitchFamily="34" charset="0"/>
                </a:rPr>
                <a:t>Aktif</a:t>
              </a:r>
              <a:endParaRPr lang="en-ID" sz="1000" dirty="0">
                <a:latin typeface="Arial Black" panose="020B0A04020102020204" pitchFamily="34" charset="0"/>
              </a:endParaRPr>
            </a:p>
            <a:p>
              <a:pPr algn="ctr"/>
              <a:r>
                <a:rPr lang="en-ID" sz="1000" dirty="0">
                  <a:latin typeface="Arial Black" panose="020B0A04020102020204" pitchFamily="34" charset="0"/>
                </a:rPr>
                <a:t>Director</a:t>
              </a:r>
              <a:endParaRPr lang="en-ID" sz="10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7711" y="4273537"/>
            <a:ext cx="9031709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b="1" dirty="0" err="1">
                <a:cs typeface="Arial" panose="020B0604020202020204" pitchFamily="34" charset="0"/>
              </a:rPr>
              <a:t>Syarat</a:t>
            </a:r>
            <a:r>
              <a:rPr lang="en-ID" sz="1600" b="1" dirty="0">
                <a:cs typeface="Arial" panose="020B0604020202020204" pitchFamily="34" charset="0"/>
              </a:rPr>
              <a:t> PPV </a:t>
            </a:r>
            <a:r>
              <a:rPr lang="en-ID" sz="1600" dirty="0" err="1">
                <a:cs typeface="Arial" panose="020B0604020202020204" pitchFamily="34" charset="0"/>
              </a:rPr>
              <a:t>untuk</a:t>
            </a:r>
            <a:r>
              <a:rPr lang="en-ID" sz="1600" dirty="0">
                <a:cs typeface="Arial" panose="020B0604020202020204" pitchFamily="34" charset="0"/>
              </a:rPr>
              <a:t> bonus </a:t>
            </a:r>
            <a:r>
              <a:rPr lang="en-ID" sz="1600" dirty="0" err="1">
                <a:cs typeface="Arial" panose="020B0604020202020204" pitchFamily="34" charset="0"/>
              </a:rPr>
              <a:t>Omset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Perkembangan</a:t>
            </a:r>
            <a:r>
              <a:rPr lang="en-ID" sz="1600" dirty="0">
                <a:cs typeface="Arial" panose="020B0604020202020204" pitchFamily="34" charset="0"/>
              </a:rPr>
              <a:t> &amp; </a:t>
            </a:r>
            <a:r>
              <a:rPr lang="en-ID" sz="1600" dirty="0" err="1">
                <a:cs typeface="Arial" panose="020B0604020202020204" pitchFamily="34" charset="0"/>
              </a:rPr>
              <a:t>Omset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Penjualan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diambil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angka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tertinggi</a:t>
            </a:r>
            <a:r>
              <a:rPr lang="en-ID" sz="1600" dirty="0">
                <a:cs typeface="Arial" panose="020B0604020202020204" pitchFamily="34" charset="0"/>
              </a:rPr>
              <a:t>.  </a:t>
            </a:r>
            <a:endParaRPr lang="en-ID" sz="1600" dirty="0">
              <a:cs typeface="Arial" panose="020B0604020202020204" pitchFamily="34" charset="0"/>
            </a:endParaRPr>
          </a:p>
          <a:p>
            <a:r>
              <a:rPr lang="en-ID" sz="1600" dirty="0">
                <a:cs typeface="Arial" panose="020B0604020202020204" pitchFamily="34" charset="0"/>
              </a:rPr>
              <a:t>         </a:t>
            </a:r>
            <a:r>
              <a:rPr lang="en-ID" sz="1600" dirty="0" err="1">
                <a:cs typeface="Arial" panose="020B0604020202020204" pitchFamily="34" charset="0"/>
              </a:rPr>
              <a:t>Contoh</a:t>
            </a:r>
            <a:r>
              <a:rPr lang="en-ID" sz="1600" dirty="0">
                <a:cs typeface="Arial" panose="020B0604020202020204" pitchFamily="34" charset="0"/>
              </a:rPr>
              <a:t>:  AA</a:t>
            </a:r>
            <a:r>
              <a:rPr lang="en-ID" sz="1600" dirty="0">
                <a:cs typeface="Arial" panose="020B0604020202020204" pitchFamily="34" charset="0"/>
                <a:sym typeface="Wingdings" panose="05000000000000000000" charset="0"/>
              </a:rPr>
              <a:t></a:t>
            </a:r>
            <a:r>
              <a:rPr lang="en-ID" sz="1600" dirty="0">
                <a:cs typeface="Arial" panose="020B0604020202020204" pitchFamily="34" charset="0"/>
              </a:rPr>
              <a:t>7 (PPV K=260, PPV P=975) </a:t>
            </a:r>
            <a:r>
              <a:rPr lang="en-ID" sz="1600" dirty="0" err="1">
                <a:cs typeface="Arial" panose="020B0604020202020204" pitchFamily="34" charset="0"/>
              </a:rPr>
              <a:t>maka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syarat</a:t>
            </a:r>
            <a:r>
              <a:rPr lang="en-ID" sz="1600" dirty="0">
                <a:cs typeface="Arial" panose="020B0604020202020204" pitchFamily="34" charset="0"/>
              </a:rPr>
              <a:t> PPV=975. </a:t>
            </a:r>
            <a:r>
              <a:rPr lang="en-ID" sz="1600" dirty="0" err="1">
                <a:cs typeface="Arial" panose="020B0604020202020204" pitchFamily="34" charset="0"/>
              </a:rPr>
              <a:t>Bila</a:t>
            </a:r>
            <a:r>
              <a:rPr lang="en-ID" sz="1600" dirty="0">
                <a:cs typeface="Arial" panose="020B0604020202020204" pitchFamily="34" charset="0"/>
              </a:rPr>
              <a:t> AA </a:t>
            </a:r>
            <a:r>
              <a:rPr lang="en-ID" sz="1600" dirty="0" err="1">
                <a:cs typeface="Arial" panose="020B0604020202020204" pitchFamily="34" charset="0"/>
              </a:rPr>
              <a:t>belanja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paket</a:t>
            </a:r>
            <a:r>
              <a:rPr lang="en-ID" sz="1600" dirty="0">
                <a:cs typeface="Arial" panose="020B0604020202020204" pitchFamily="34" charset="0"/>
              </a:rPr>
              <a:t> Upgrade 1.300 			     </a:t>
            </a:r>
            <a:r>
              <a:rPr lang="en-ID" sz="1600" dirty="0" err="1">
                <a:cs typeface="Arial" panose="020B0604020202020204" pitchFamily="34" charset="0"/>
              </a:rPr>
              <a:t>maka</a:t>
            </a:r>
            <a:r>
              <a:rPr lang="en-ID" sz="1600" dirty="0">
                <a:cs typeface="Arial" panose="020B0604020202020204" pitchFamily="34" charset="0"/>
              </a:rPr>
              <a:t> PPV=1.300 (</a:t>
            </a:r>
            <a:r>
              <a:rPr lang="en-ID" sz="1600" dirty="0" err="1">
                <a:cs typeface="Arial" panose="020B0604020202020204" pitchFamily="34" charset="0"/>
              </a:rPr>
              <a:t>terpenuhi</a:t>
            </a:r>
            <a:r>
              <a:rPr lang="en-ID" sz="1600" dirty="0">
                <a:cs typeface="Arial" panose="020B0604020202020204" pitchFamily="34" charset="0"/>
              </a:rPr>
              <a:t>). </a:t>
            </a:r>
            <a:endParaRPr lang="en-ID" sz="1600" dirty="0">
              <a:cs typeface="Arial" panose="020B0604020202020204" pitchFamily="34" charset="0"/>
            </a:endParaRPr>
          </a:p>
          <a:p>
            <a:r>
              <a:rPr lang="en-ID" sz="1600" dirty="0">
                <a:cs typeface="Arial" panose="020B0604020202020204" pitchFamily="34" charset="0"/>
              </a:rPr>
              <a:t>         </a:t>
            </a:r>
            <a:r>
              <a:rPr lang="en-ID" sz="1600" i="1" dirty="0" err="1">
                <a:cs typeface="Arial" panose="020B0604020202020204" pitchFamily="34" charset="0"/>
              </a:rPr>
              <a:t>Supaya</a:t>
            </a:r>
            <a:r>
              <a:rPr lang="en-ID" sz="1600" i="1" dirty="0">
                <a:cs typeface="Arial" panose="020B0604020202020204" pitchFamily="34" charset="0"/>
              </a:rPr>
              <a:t> </a:t>
            </a:r>
            <a:r>
              <a:rPr lang="en-ID" sz="1600" i="1" dirty="0" err="1">
                <a:cs typeface="Arial" panose="020B0604020202020204" pitchFamily="34" charset="0"/>
              </a:rPr>
              <a:t>tidak</a:t>
            </a:r>
            <a:r>
              <a:rPr lang="en-ID" sz="1600" i="1" dirty="0">
                <a:cs typeface="Arial" panose="020B0604020202020204" pitchFamily="34" charset="0"/>
              </a:rPr>
              <a:t> </a:t>
            </a:r>
            <a:r>
              <a:rPr lang="en-ID" sz="1600" i="1" dirty="0" err="1">
                <a:cs typeface="Arial" panose="020B0604020202020204" pitchFamily="34" charset="0"/>
              </a:rPr>
              <a:t>ada</a:t>
            </a:r>
            <a:r>
              <a:rPr lang="en-ID" sz="1600" i="1" dirty="0">
                <a:cs typeface="Arial" panose="020B0604020202020204" pitchFamily="34" charset="0"/>
              </a:rPr>
              <a:t> bonus yang </a:t>
            </a:r>
            <a:r>
              <a:rPr lang="en-ID" sz="1600" i="1" dirty="0" err="1">
                <a:cs typeface="Arial" panose="020B0604020202020204" pitchFamily="34" charset="0"/>
              </a:rPr>
              <a:t>terlewat</a:t>
            </a:r>
            <a:r>
              <a:rPr lang="en-ID" sz="1600" i="1" dirty="0">
                <a:cs typeface="Arial" panose="020B0604020202020204" pitchFamily="34" charset="0"/>
              </a:rPr>
              <a:t>, </a:t>
            </a:r>
            <a:r>
              <a:rPr lang="en-ID" sz="1600" i="1" dirty="0" err="1">
                <a:cs typeface="Arial" panose="020B0604020202020204" pitchFamily="34" charset="0"/>
              </a:rPr>
              <a:t>disarankan</a:t>
            </a:r>
            <a:r>
              <a:rPr lang="en-ID" sz="1600" i="1" dirty="0">
                <a:cs typeface="Arial" panose="020B0604020202020204" pitchFamily="34" charset="0"/>
              </a:rPr>
              <a:t> </a:t>
            </a:r>
            <a:r>
              <a:rPr lang="en-ID" sz="1600" i="1" dirty="0" err="1">
                <a:cs typeface="Arial" panose="020B0604020202020204" pitchFamily="34" charset="0"/>
              </a:rPr>
              <a:t>belanja</a:t>
            </a:r>
            <a:r>
              <a:rPr lang="en-ID" sz="1600" i="1" dirty="0">
                <a:cs typeface="Arial" panose="020B0604020202020204" pitchFamily="34" charset="0"/>
              </a:rPr>
              <a:t> PPV </a:t>
            </a:r>
            <a:r>
              <a:rPr lang="en-ID" sz="1600" i="1" dirty="0" err="1">
                <a:cs typeface="Arial" panose="020B0604020202020204" pitchFamily="34" charset="0"/>
              </a:rPr>
              <a:t>tiap</a:t>
            </a:r>
            <a:r>
              <a:rPr lang="en-ID" sz="1600" i="1" dirty="0">
                <a:cs typeface="Arial" panose="020B0604020202020204" pitchFamily="34" charset="0"/>
              </a:rPr>
              <a:t> </a:t>
            </a:r>
            <a:r>
              <a:rPr lang="en-ID" sz="1600" i="1" dirty="0" err="1">
                <a:cs typeface="Arial" panose="020B0604020202020204" pitchFamily="34" charset="0"/>
              </a:rPr>
              <a:t>minggu</a:t>
            </a:r>
            <a:r>
              <a:rPr lang="en-ID" sz="1600" i="1" dirty="0">
                <a:cs typeface="Arial" panose="020B0604020202020204" pitchFamily="34" charset="0"/>
              </a:rPr>
              <a:t> </a:t>
            </a:r>
            <a:r>
              <a:rPr lang="en-ID" sz="1600" i="1" dirty="0" err="1">
                <a:cs typeface="Arial" panose="020B0604020202020204" pitchFamily="34" charset="0"/>
              </a:rPr>
              <a:t>pertama</a:t>
            </a:r>
            <a:r>
              <a:rPr lang="en-ID" sz="1600" i="1" dirty="0">
                <a:cs typeface="Arial" panose="020B0604020202020204" pitchFamily="34" charset="0"/>
              </a:rPr>
              <a:t> (</a:t>
            </a:r>
            <a:r>
              <a:rPr lang="en-ID" sz="1600" i="1" dirty="0" err="1">
                <a:cs typeface="Arial" panose="020B0604020202020204" pitchFamily="34" charset="0"/>
              </a:rPr>
              <a:t>tanggal</a:t>
            </a:r>
            <a:r>
              <a:rPr lang="en-ID" sz="1600" i="1" dirty="0">
                <a:cs typeface="Arial" panose="020B0604020202020204" pitchFamily="34" charset="0"/>
              </a:rPr>
              <a:t> 29 - 4).</a:t>
            </a:r>
            <a:endParaRPr lang="en-ID" sz="1600" i="1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b="1" dirty="0" err="1">
                <a:cs typeface="Arial" panose="020B0604020202020204" pitchFamily="34" charset="0"/>
              </a:rPr>
              <a:t>Syarat</a:t>
            </a:r>
            <a:r>
              <a:rPr lang="en-ID" sz="1600" b="1" dirty="0">
                <a:cs typeface="Arial" panose="020B0604020202020204" pitchFamily="34" charset="0"/>
              </a:rPr>
              <a:t> PPV dan GPV </a:t>
            </a:r>
            <a:r>
              <a:rPr lang="en-ID" sz="1600" dirty="0" err="1">
                <a:cs typeface="Arial" panose="020B0604020202020204" pitchFamily="34" charset="0"/>
              </a:rPr>
              <a:t>adalah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wajib</a:t>
            </a:r>
            <a:r>
              <a:rPr lang="en-ID" sz="1600" dirty="0">
                <a:cs typeface="Arial" panose="020B0604020202020204" pitchFamily="34" charset="0"/>
              </a:rPr>
              <a:t>.  </a:t>
            </a:r>
            <a:endParaRPr lang="en-ID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1600" b="1" dirty="0" err="1">
                <a:cs typeface="Arial" panose="020B0604020202020204" pitchFamily="34" charset="0"/>
              </a:rPr>
              <a:t>Syarat</a:t>
            </a:r>
            <a:r>
              <a:rPr lang="en-ID" sz="1600" b="1" dirty="0">
                <a:cs typeface="Arial" panose="020B0604020202020204" pitchFamily="34" charset="0"/>
              </a:rPr>
              <a:t> TNPV / leg </a:t>
            </a:r>
            <a:r>
              <a:rPr lang="en-ID" sz="1600" dirty="0" err="1">
                <a:cs typeface="Arial" panose="020B0604020202020204" pitchFamily="34" charset="0"/>
              </a:rPr>
              <a:t>bila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tidak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terpenuhi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maka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akan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mendapatkan</a:t>
            </a:r>
            <a:r>
              <a:rPr lang="en-ID" sz="1600" dirty="0">
                <a:cs typeface="Arial" panose="020B0604020202020204" pitchFamily="34" charset="0"/>
              </a:rPr>
              <a:t> </a:t>
            </a:r>
            <a:r>
              <a:rPr lang="en-ID" sz="1600" dirty="0" err="1">
                <a:cs typeface="Arial" panose="020B0604020202020204" pitchFamily="34" charset="0"/>
              </a:rPr>
              <a:t>B.Prestasi</a:t>
            </a:r>
            <a:r>
              <a:rPr lang="en-ID" sz="1600" dirty="0">
                <a:cs typeface="Arial" panose="020B0604020202020204" pitchFamily="34" charset="0"/>
              </a:rPr>
              <a:t> di </a:t>
            </a:r>
            <a:r>
              <a:rPr lang="en-ID" sz="1600" dirty="0" err="1">
                <a:cs typeface="Arial" panose="020B0604020202020204" pitchFamily="34" charset="0"/>
              </a:rPr>
              <a:t>peringkat</a:t>
            </a:r>
            <a:r>
              <a:rPr lang="en-ID" sz="1600" dirty="0">
                <a:cs typeface="Arial" panose="020B0604020202020204" pitchFamily="34" charset="0"/>
              </a:rPr>
              <a:t>  </a:t>
            </a:r>
            <a:r>
              <a:rPr lang="en-ID" sz="1600" dirty="0" err="1">
                <a:cs typeface="Arial" panose="020B0604020202020204" pitchFamily="34" charset="0"/>
              </a:rPr>
              <a:t>bawahnya</a:t>
            </a:r>
            <a:r>
              <a:rPr lang="en-ID" sz="1600" dirty="0">
                <a:cs typeface="Arial" panose="020B0604020202020204" pitchFamily="34" charset="0"/>
              </a:rPr>
              <a:t> yang </a:t>
            </a:r>
            <a:r>
              <a:rPr lang="en-ID" sz="1600" dirty="0" err="1">
                <a:cs typeface="Arial" panose="020B0604020202020204" pitchFamily="34" charset="0"/>
              </a:rPr>
              <a:t>terpenuhi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854"/>
            <a:ext cx="9144002" cy="6100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504" y="4110606"/>
            <a:ext cx="3514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dirty="0">
                <a:latin typeface="Arial Black" panose="020B0A04020102020204" pitchFamily="34" charset="0"/>
              </a:rPr>
              <a:t>Bonus </a:t>
            </a:r>
            <a:r>
              <a:rPr lang="en-ID" sz="1600" dirty="0" err="1">
                <a:latin typeface="Arial Black" panose="020B0A04020102020204" pitchFamily="34" charset="0"/>
              </a:rPr>
              <a:t>Prestasi</a:t>
            </a:r>
            <a:r>
              <a:rPr lang="en-ID" sz="1600" dirty="0">
                <a:latin typeface="Arial Black" panose="020B0A04020102020204" pitchFamily="34" charset="0"/>
              </a:rPr>
              <a:t> yang </a:t>
            </a:r>
            <a:r>
              <a:rPr lang="en-ID" sz="1600" dirty="0" err="1">
                <a:latin typeface="Arial Black" panose="020B0A04020102020204" pitchFamily="34" charset="0"/>
              </a:rPr>
              <a:t>didapat</a:t>
            </a:r>
            <a:r>
              <a:rPr lang="en-ID" sz="1600" dirty="0">
                <a:latin typeface="Arial Black" panose="020B0A04020102020204" pitchFamily="34" charset="0"/>
              </a:rPr>
              <a:t>:</a:t>
            </a:r>
            <a:endParaRPr lang="en-ID" sz="1600" dirty="0"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365" y="4409978"/>
            <a:ext cx="3305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650.000 x (34%-30%) = 26.000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365" y="4682118"/>
            <a:ext cx="3305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650.000 x (34%-30%) = 26.000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365" y="4956323"/>
            <a:ext cx="4500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162.500 x (34%-21%) = 12.125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365" y="5228463"/>
            <a:ext cx="3967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 32.500 x (34%-15%) = 6.175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0359" y="4172760"/>
            <a:ext cx="41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600" dirty="0">
                <a:latin typeface="Arial Black" panose="020B0A04020102020204" pitchFamily="34" charset="0"/>
              </a:rPr>
              <a:t>BONUS PRESTASI:</a:t>
            </a:r>
            <a:endParaRPr lang="en-ID" sz="1600" dirty="0">
              <a:latin typeface="Arial Black" panose="020B0A04020102020204" pitchFamily="34" charset="0"/>
            </a:endParaRPr>
          </a:p>
          <a:p>
            <a:pPr algn="ctr"/>
            <a:r>
              <a:rPr lang="en-ID" sz="1600" dirty="0">
                <a:latin typeface="Arial Black" panose="020B0A04020102020204" pitchFamily="34" charset="0"/>
              </a:rPr>
              <a:t>79.300 BV =</a:t>
            </a:r>
            <a:endParaRPr lang="en-ID" sz="1600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496" y="4634425"/>
            <a:ext cx="4135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4400" dirty="0" err="1">
                <a:solidFill>
                  <a:srgbClr val="F08519"/>
                </a:solidFill>
                <a:latin typeface="Arial Black" panose="020B0A04020102020204" pitchFamily="34" charset="0"/>
              </a:rPr>
              <a:t>Rp</a:t>
            </a:r>
            <a:r>
              <a:rPr lang="en-ID" sz="4400" dirty="0">
                <a:solidFill>
                  <a:srgbClr val="F08519"/>
                </a:solidFill>
                <a:latin typeface="Arial Black" panose="020B0A04020102020204" pitchFamily="34" charset="0"/>
              </a:rPr>
              <a:t> 79,3 </a:t>
            </a:r>
            <a:r>
              <a:rPr lang="en-ID" sz="4400" dirty="0" err="1">
                <a:solidFill>
                  <a:srgbClr val="F08519"/>
                </a:solidFill>
                <a:latin typeface="Arial Black" panose="020B0A04020102020204" pitchFamily="34" charset="0"/>
              </a:rPr>
              <a:t>jt</a:t>
            </a:r>
            <a:endParaRPr lang="en-ID" sz="4400" dirty="0">
              <a:solidFill>
                <a:srgbClr val="F08519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78" y="1404139"/>
            <a:ext cx="7518561" cy="2507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" y="385895"/>
            <a:ext cx="9129318" cy="60862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0020" y="1309370"/>
            <a:ext cx="8914765" cy="4682490"/>
            <a:chOff x="252" y="2062"/>
            <a:chExt cx="14039" cy="73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" y="2062"/>
              <a:ext cx="13896" cy="73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08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8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8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08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18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18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18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18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8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8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53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53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3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53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53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53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57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57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57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57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57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57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282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82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282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282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282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282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993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993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93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3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93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993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36" y="4360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2 %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836" y="485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836" y="530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836" y="5762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836" y="6187"/>
              <a:ext cx="109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1 %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836" y="6642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53" y="706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65" y="706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5" y="752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300" y="706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300" y="752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300" y="7961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002" y="706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002" y="752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002" y="7961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002" y="8391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845" y="706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845" y="7528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845" y="7961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2845" y="8391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845" y="8904"/>
              <a:ext cx="144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600" dirty="0">
                  <a:latin typeface="Arial Black" panose="020B0A04020102020204" pitchFamily="34" charset="0"/>
                </a:rPr>
                <a:t>0,5 %</a:t>
              </a:r>
              <a:endParaRPr lang="en-ID" sz="1600" dirty="0">
                <a:latin typeface="Arial Black" panose="020B0A040201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" y="369117"/>
            <a:ext cx="9173192" cy="6119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03" y="1395629"/>
            <a:ext cx="4827793" cy="43382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7025" y="1773555"/>
            <a:ext cx="4123055" cy="3531870"/>
            <a:chOff x="515" y="2793"/>
            <a:chExt cx="6493" cy="55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" y="2793"/>
              <a:ext cx="6386" cy="55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" y="3740"/>
              <a:ext cx="1805" cy="350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2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3" y="1409701"/>
            <a:ext cx="8558514" cy="38404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" y="377506"/>
            <a:ext cx="9154484" cy="6102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3" y="1801618"/>
            <a:ext cx="8917394" cy="22501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6" y="4698155"/>
            <a:ext cx="8866468" cy="662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5" y="364920"/>
            <a:ext cx="9185770" cy="6128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5" y="4996369"/>
            <a:ext cx="8142668" cy="552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4" y="5664742"/>
            <a:ext cx="5986698" cy="229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07" y="1356692"/>
            <a:ext cx="7935986" cy="3561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" y="369117"/>
            <a:ext cx="9173192" cy="6119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89" y="1403936"/>
            <a:ext cx="8529222" cy="4221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1" y="360728"/>
            <a:ext cx="9194022" cy="6136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484"/>
            <a:ext cx="3221372" cy="4746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598" y="1267668"/>
            <a:ext cx="6788402" cy="4996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1"/>
            <a:ext cx="9144000" cy="609599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" y="377506"/>
            <a:ext cx="9154484" cy="6102988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27" y="3083886"/>
            <a:ext cx="4252141" cy="68582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27" y="3079487"/>
            <a:ext cx="4252141" cy="68582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26" y="3088285"/>
            <a:ext cx="4252141" cy="685828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25" y="3097083"/>
            <a:ext cx="4252141" cy="685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" y="377506"/>
            <a:ext cx="9154484" cy="6102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2219737"/>
            <a:ext cx="3448050" cy="345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13" y="2209351"/>
            <a:ext cx="3105322" cy="3479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65" y="2245698"/>
            <a:ext cx="2804140" cy="3437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65" y="1845847"/>
            <a:ext cx="2804140" cy="3842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73" y="1915274"/>
            <a:ext cx="2793752" cy="3531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28" y="1601900"/>
            <a:ext cx="2804140" cy="3707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" y="377506"/>
            <a:ext cx="9148042" cy="610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126" y="1526796"/>
            <a:ext cx="836382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 Black" panose="020B0A04020102020204" pitchFamily="34" charset="0"/>
              </a:rPr>
              <a:t>PPV 			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Pembelanjaan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Anda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				  (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126" y="2198293"/>
            <a:ext cx="836382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 Black" panose="020B0A04020102020204" pitchFamily="34" charset="0"/>
              </a:rPr>
              <a:t>APPV / CPV 	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PPV Anda.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126" y="2693243"/>
            <a:ext cx="8363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 Black" panose="020B0A04020102020204" pitchFamily="34" charset="0"/>
              </a:rPr>
              <a:t>TNPV			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Omset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total (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Penjualan+Perkembangan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) Anda &amp;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grup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				  di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126" y="3431474"/>
            <a:ext cx="8363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 Black" panose="020B0A04020102020204" pitchFamily="34" charset="0"/>
              </a:rPr>
              <a:t>ATNPV		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TNPV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awal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bergabung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8126" y="3926425"/>
            <a:ext cx="8363823" cy="1015663"/>
            <a:chOff x="369116" y="3926425"/>
            <a:chExt cx="8363823" cy="1015663"/>
          </a:xfrm>
        </p:grpSpPr>
        <p:sp>
          <p:nvSpPr>
            <p:cNvPr id="10" name="TextBox 9"/>
            <p:cNvSpPr txBox="1"/>
            <p:nvPr/>
          </p:nvSpPr>
          <p:spPr>
            <a:xfrm>
              <a:off x="369116" y="3926425"/>
              <a:ext cx="83638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dirty="0">
                  <a:latin typeface="Arial Black" panose="020B0A04020102020204" pitchFamily="34" charset="0"/>
                </a:rPr>
                <a:t>GPV			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: PPV Anda + TNPV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grup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luar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berperingkat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					 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lebih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tinggi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perhitungan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GPV:    8 abv 					 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dianggap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8).</a:t>
              </a:r>
              <a:endParaRPr lang="en-ID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tar: 5 Points 10"/>
            <p:cNvSpPr/>
            <p:nvPr/>
          </p:nvSpPr>
          <p:spPr>
            <a:xfrm>
              <a:off x="3570213" y="4660044"/>
              <a:ext cx="143731" cy="143731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>
                <a:solidFill>
                  <a:schemeClr val="tx1"/>
                </a:solidFill>
              </a:endParaRPr>
            </a:p>
          </p:txBody>
        </p:sp>
        <p:sp>
          <p:nvSpPr>
            <p:cNvPr id="18" name="Star: 5 Points 17"/>
            <p:cNvSpPr/>
            <p:nvPr/>
          </p:nvSpPr>
          <p:spPr>
            <a:xfrm>
              <a:off x="7302282" y="4371804"/>
              <a:ext cx="136696" cy="136696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2" y="4694165"/>
            <a:ext cx="4544572" cy="127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9" y="378852"/>
            <a:ext cx="9152309" cy="6105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36" y="4178457"/>
            <a:ext cx="1620139" cy="1615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1484244"/>
            <a:ext cx="854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Omset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Perkembangan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(K)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dihitung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tiap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minggu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dibagi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periode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minggu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2900" y="2145372"/>
            <a:ext cx="8549640" cy="1023139"/>
            <a:chOff x="540" y="3379"/>
            <a:chExt cx="13464" cy="1611"/>
          </a:xfrm>
        </p:grpSpPr>
        <p:sp>
          <p:nvSpPr>
            <p:cNvPr id="7" name="TextBox 6"/>
            <p:cNvSpPr txBox="1"/>
            <p:nvPr/>
          </p:nvSpPr>
          <p:spPr>
            <a:xfrm>
              <a:off x="540" y="3379"/>
              <a:ext cx="13464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Tutup</a:t>
              </a:r>
              <a:r>
                <a:rPr lang="en-ID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buku</a:t>
              </a:r>
              <a:r>
                <a:rPr lang="en-ID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mingguan</a:t>
              </a:r>
              <a:r>
                <a:rPr lang="en-ID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pukul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24.00 di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tanggal-tanggal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berikut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en-ID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4–11–18–27.</a:t>
              </a:r>
              <a:endParaRPr lang="en-ID" sz="20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14" y="3875"/>
              <a:ext cx="9500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Bonus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tutup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buku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4 &amp; 11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dibagikan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tanggal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30.</a:t>
              </a:r>
              <a:endParaRPr lang="en-ID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Bonus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tutup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buku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18 &amp; 27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dibagikan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tanggal</a:t>
              </a:r>
              <a:r>
                <a:rPr lang="en-ID" sz="2000" dirty="0">
                  <a:latin typeface="Arial" panose="020B0604020202020204" pitchFamily="34" charset="0"/>
                  <a:cs typeface="Arial" panose="020B0604020202020204" pitchFamily="34" charset="0"/>
                </a:rPr>
                <a:t> 16.</a:t>
              </a:r>
              <a:endParaRPr lang="en-ID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2900" y="3453122"/>
            <a:ext cx="8549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Bonus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Omset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Penjualan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(P)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dihitung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tiap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bulan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Tutup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buku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 Black" panose="020B0A04020102020204" pitchFamily="34" charset="0"/>
                <a:cs typeface="Arial" panose="020B0604020202020204" pitchFamily="34" charset="0"/>
              </a:rPr>
              <a:t>bulanan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27 pk 24.00 dan bonus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dibagikan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16.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" y="369117"/>
            <a:ext cx="9173192" cy="6119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13" y="1418870"/>
            <a:ext cx="3352800" cy="1602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59" y="1848534"/>
            <a:ext cx="5318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Distributor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membeli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>
                <a:latin typeface="Arial Black" panose="020B0A04020102020204" pitchFamily="34" charset="0"/>
                <a:cs typeface="Arial" panose="020B0604020202020204" pitchFamily="34" charset="0"/>
              </a:rPr>
              <a:t>Starter Kit </a:t>
            </a:r>
            <a:endParaRPr lang="en-ID" sz="20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99.000) dan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berbelanja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ID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59" y="2916432"/>
            <a:ext cx="881312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>
                <a:latin typeface="Arial Black" panose="020B0A04020102020204" pitchFamily="34" charset="0"/>
                <a:cs typeface="Arial" panose="020B0604020202020204" pitchFamily="34" charset="0"/>
              </a:rPr>
              <a:t>Syarat</a:t>
            </a:r>
            <a:r>
              <a:rPr lang="en-ID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  <a:cs typeface="Arial" panose="020B0604020202020204" pitchFamily="34" charset="0"/>
              </a:rPr>
              <a:t>Keaktifan</a:t>
            </a:r>
            <a:r>
              <a:rPr lang="en-ID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(tiap tutup buku bulanan Desember): wajib memiliki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PPV di tahun tersebut minimal 130PV (±Rp 170rb).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Khusus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distributor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baru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Syarat Keaktifan pertama di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berlaku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di tutup buku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bulanan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esember tahun kedua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(akumulasi PPV dihitung sejak bergabung)</a:t>
            </a:r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59" y="4226410"/>
            <a:ext cx="881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>
                <a:latin typeface="Arial Black" panose="020B0A04020102020204" pitchFamily="34" charset="0"/>
                <a:cs typeface="Arial" panose="020B0604020202020204" pitchFamily="34" charset="0"/>
              </a:rPr>
              <a:t>Diskon</a:t>
            </a:r>
            <a:r>
              <a:rPr lang="en-ID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 Black" panose="020B0A04020102020204" pitchFamily="34" charset="0"/>
                <a:cs typeface="Arial" panose="020B0604020202020204" pitchFamily="34" charset="0"/>
              </a:rPr>
              <a:t>Produk</a:t>
            </a:r>
            <a:r>
              <a:rPr lang="en-ID" dirty="0">
                <a:latin typeface="Arial Black" panose="020B0A04020102020204" pitchFamily="34" charset="0"/>
                <a:cs typeface="Arial" panose="020B0604020202020204" pitchFamily="34" charset="0"/>
              </a:rPr>
              <a:t> =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potongan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harga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Omset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tertentu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, PV/BV</a:t>
            </a:r>
            <a:r>
              <a:rPr lang="en-ID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 err="1">
                <a:latin typeface="Arial" panose="020B0604020202020204" pitchFamily="34" charset="0"/>
                <a:cs typeface="Arial" panose="020B0604020202020204" pitchFamily="34" charset="0"/>
              </a:rPr>
              <a:t>menyesuaikan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366" y="4604457"/>
            <a:ext cx="4186107" cy="1259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854"/>
            <a:ext cx="9144002" cy="6100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4268" y="3387488"/>
            <a:ext cx="49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3 Alternatif cara mencapai PLATINUM: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9111" y="3747698"/>
            <a:ext cx="563158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1.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Paket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Membership Platinum 10.400BV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9111" y="4173469"/>
            <a:ext cx="56315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2.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bertahap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belanja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min 1.300BV bisa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masuk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Omset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menaikkan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Membership).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9111" y="5046687"/>
            <a:ext cx="563158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Black" panose="020B0A04020102020204" pitchFamily="34" charset="0"/>
                <a:cs typeface="Arial Black" panose="020B0A04020102020204" pitchFamily="34" charset="0"/>
              </a:rPr>
              <a:t>3.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Membership Gold 5.200BV yang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memiliki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2 frontline Gold 5.200BV 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placement),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akumulasi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tanpa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batas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waktu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105" y="1630680"/>
            <a:ext cx="8559800" cy="1641475"/>
            <a:chOff x="523" y="2568"/>
            <a:chExt cx="13480" cy="25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" y="2568"/>
              <a:ext cx="13481" cy="252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412" y="3132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1.300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12" y="3626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2.600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12" y="4114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5.200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10" y="4571"/>
              <a:ext cx="163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10.400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22" y="3132"/>
              <a:ext cx="2354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± </a:t>
              </a:r>
              <a:r>
                <a:rPr lang="en-US" dirty="0" err="1">
                  <a:latin typeface="Arial Black" panose="020B0A04020102020204" pitchFamily="34" charset="0"/>
                </a:rPr>
                <a:t>Rp</a:t>
              </a:r>
              <a:r>
                <a:rPr lang="en-US" dirty="0">
                  <a:latin typeface="Arial Black" panose="020B0A04020102020204" pitchFamily="34" charset="0"/>
                </a:rPr>
                <a:t> 1,7 </a:t>
              </a:r>
              <a:r>
                <a:rPr lang="en-US" dirty="0" err="1">
                  <a:latin typeface="Arial Black" panose="020B0A04020102020204" pitchFamily="34" charset="0"/>
                </a:rPr>
                <a:t>jt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8" y="3626"/>
              <a:ext cx="2449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± </a:t>
              </a:r>
              <a:r>
                <a:rPr lang="en-US" dirty="0" err="1">
                  <a:latin typeface="Arial Black" panose="020B0A04020102020204" pitchFamily="34" charset="0"/>
                </a:rPr>
                <a:t>Rp</a:t>
              </a:r>
              <a:r>
                <a:rPr lang="en-US" dirty="0">
                  <a:latin typeface="Arial Black" panose="020B0A04020102020204" pitchFamily="34" charset="0"/>
                </a:rPr>
                <a:t> 3,4 </a:t>
              </a:r>
              <a:r>
                <a:rPr lang="en-US" dirty="0" err="1">
                  <a:latin typeface="Arial Black" panose="020B0A04020102020204" pitchFamily="34" charset="0"/>
                </a:rPr>
                <a:t>jt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54" y="4058"/>
              <a:ext cx="2354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± </a:t>
              </a:r>
              <a:r>
                <a:rPr lang="en-US" dirty="0" err="1">
                  <a:latin typeface="Arial Black" panose="020B0A04020102020204" pitchFamily="34" charset="0"/>
                </a:rPr>
                <a:t>Rp</a:t>
              </a:r>
              <a:r>
                <a:rPr lang="en-US" dirty="0">
                  <a:latin typeface="Arial Black" panose="020B0A04020102020204" pitchFamily="34" charset="0"/>
                </a:rPr>
                <a:t> 6,8 </a:t>
              </a:r>
              <a:r>
                <a:rPr lang="en-US" dirty="0" err="1">
                  <a:latin typeface="Arial Black" panose="020B0A04020102020204" pitchFamily="34" charset="0"/>
                </a:rPr>
                <a:t>jt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54" y="4526"/>
              <a:ext cx="259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± </a:t>
              </a:r>
              <a:r>
                <a:rPr lang="en-US" dirty="0" err="1">
                  <a:latin typeface="Arial Black" panose="020B0A04020102020204" pitchFamily="34" charset="0"/>
                </a:rPr>
                <a:t>Rp</a:t>
              </a:r>
              <a:r>
                <a:rPr lang="en-US" dirty="0">
                  <a:latin typeface="Arial Black" panose="020B0A04020102020204" pitchFamily="34" charset="0"/>
                </a:rPr>
                <a:t> 13,6 </a:t>
              </a:r>
              <a:r>
                <a:rPr lang="en-US" dirty="0" err="1">
                  <a:latin typeface="Arial Black" panose="020B0A04020102020204" pitchFamily="34" charset="0"/>
                </a:rPr>
                <a:t>jt</a:t>
              </a:r>
              <a:r>
                <a:rPr lang="en-US" dirty="0">
                  <a:latin typeface="Arial Black" panose="020B0A04020102020204" pitchFamily="34" charset="0"/>
                </a:rPr>
                <a:t> 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579" y="3132"/>
              <a:ext cx="1213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-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531" y="3626"/>
              <a:ext cx="126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5 %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579" y="4058"/>
              <a:ext cx="1213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8 %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457" y="4526"/>
              <a:ext cx="133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15 %</a:t>
              </a:r>
              <a:endParaRPr lang="en-ID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" y="3599239"/>
            <a:ext cx="3312711" cy="194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" y="377506"/>
            <a:ext cx="9154484" cy="6102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80" y="4766793"/>
            <a:ext cx="8075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Perkembangan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baru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didapat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membeli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Paket</a:t>
            </a:r>
            <a:r>
              <a:rPr lang="en-ID" sz="1600" b="1" dirty="0">
                <a:latin typeface="Arial" panose="020B0604020202020204" pitchFamily="34" charset="0"/>
                <a:cs typeface="Arial" panose="020B0604020202020204" pitchFamily="34" charset="0"/>
              </a:rPr>
              <a:t> Membership.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780" y="5020616"/>
            <a:ext cx="491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Bonus Sponsor bisa didapat tanpa syarat PPV.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80" y="5300596"/>
            <a:ext cx="8796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Bonus Pasangan &amp; Bonus Bimbingan syarat </a:t>
            </a:r>
            <a:r>
              <a:rPr lang="sv-SE" sz="1600" b="1" dirty="0">
                <a:latin typeface="Arial Black" panose="020B0A04020102020204" pitchFamily="34" charset="0"/>
                <a:cs typeface="Arial" panose="020B0604020202020204" pitchFamily="34" charset="0"/>
              </a:rPr>
              <a:t>PPV = 260PV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(berlaku untuk 4 minggu)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307" y="5555185"/>
            <a:ext cx="7197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Disarankan untuk melakukan ppv tiap minggu pertama (tanggal 29-4)</a:t>
            </a:r>
            <a:endParaRPr lang="en-ID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0" y="1355770"/>
            <a:ext cx="7412280" cy="332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854"/>
            <a:ext cx="9144002" cy="61002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76300" y="1858010"/>
            <a:ext cx="7391400" cy="698500"/>
            <a:chOff x="1380" y="2926"/>
            <a:chExt cx="11640" cy="1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" y="2926"/>
              <a:ext cx="11640" cy="11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99" y="3387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9313D"/>
                  </a:solidFill>
                  <a:latin typeface="Arial Black" panose="020B0A04020102020204" pitchFamily="34" charset="0"/>
                </a:rPr>
                <a:t>10%</a:t>
              </a:r>
              <a:endParaRPr lang="en-ID" dirty="0">
                <a:solidFill>
                  <a:srgbClr val="19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0" y="3387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9313D"/>
                  </a:solidFill>
                  <a:latin typeface="Arial Black" panose="020B0A04020102020204" pitchFamily="34" charset="0"/>
                </a:rPr>
                <a:t>14%</a:t>
              </a:r>
              <a:endParaRPr lang="en-ID" dirty="0">
                <a:solidFill>
                  <a:srgbClr val="19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2" y="3387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9313D"/>
                  </a:solidFill>
                  <a:latin typeface="Arial Black" panose="020B0A04020102020204" pitchFamily="34" charset="0"/>
                </a:rPr>
                <a:t>16%</a:t>
              </a:r>
              <a:endParaRPr lang="en-ID" dirty="0">
                <a:solidFill>
                  <a:srgbClr val="19313D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950" y="3387"/>
              <a:ext cx="142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19313D"/>
                  </a:solidFill>
                  <a:latin typeface="Arial Black" panose="020B0A04020102020204" pitchFamily="34" charset="0"/>
                </a:rPr>
                <a:t>18%</a:t>
              </a:r>
              <a:endParaRPr lang="en-ID" dirty="0">
                <a:solidFill>
                  <a:srgbClr val="19313D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160" y="2825750"/>
            <a:ext cx="3721735" cy="1927225"/>
            <a:chOff x="1216" y="4450"/>
            <a:chExt cx="5861" cy="303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" y="4450"/>
              <a:ext cx="3157" cy="156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216" y="6369"/>
              <a:ext cx="5833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Bonus Sponsor = 10.400 x 10%</a:t>
              </a:r>
              <a:endParaRPr lang="en-ID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35" y="6855"/>
              <a:ext cx="394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= </a:t>
              </a:r>
              <a:r>
                <a:rPr lang="fr-FR" sz="20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Rp</a:t>
              </a:r>
              <a:r>
                <a:rPr lang="fr-FR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 1.040.000,-</a:t>
              </a:r>
              <a:endParaRPr lang="en-ID" sz="20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96815" y="2825750"/>
            <a:ext cx="3912870" cy="1893570"/>
            <a:chOff x="7869" y="4450"/>
            <a:chExt cx="6162" cy="29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" y="4450"/>
              <a:ext cx="3157" cy="15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869" y="6370"/>
              <a:ext cx="616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Bonus Sponsor = 10.400 x 18%</a:t>
              </a:r>
              <a:endParaRPr lang="en-ID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70" y="6802"/>
              <a:ext cx="3943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= </a:t>
              </a:r>
              <a:r>
                <a:rPr lang="fr-FR" sz="2000" dirty="0" err="1">
                  <a:latin typeface="Arial Black" panose="020B0A04020102020204" pitchFamily="34" charset="0"/>
                  <a:cs typeface="Arial" panose="020B0604020202020204" pitchFamily="34" charset="0"/>
                </a:rPr>
                <a:t>Rp</a:t>
              </a:r>
              <a:r>
                <a:rPr lang="fr-FR" sz="2000" dirty="0">
                  <a:latin typeface="Arial Black" panose="020B0A04020102020204" pitchFamily="34" charset="0"/>
                  <a:cs typeface="Arial" panose="020B0604020202020204" pitchFamily="34" charset="0"/>
                </a:rPr>
                <a:t> 1.872.000,-</a:t>
              </a:r>
              <a:endParaRPr lang="en-ID" sz="20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7679" y="5306217"/>
            <a:ext cx="6157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CATATAN : Bonus Sponsor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berlaku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fr-FR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-up</a:t>
            </a:r>
            <a:endParaRPr lang="en-ID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" y="369117"/>
            <a:ext cx="9173192" cy="6119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" y="1359870"/>
            <a:ext cx="6625492" cy="232273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2880" y="3679825"/>
            <a:ext cx="8275320" cy="1092835"/>
            <a:chOff x="288" y="5795"/>
            <a:chExt cx="13032" cy="1721"/>
          </a:xfrm>
        </p:grpSpPr>
        <p:sp>
          <p:nvSpPr>
            <p:cNvPr id="8" name="TextBox 7"/>
            <p:cNvSpPr txBox="1"/>
            <p:nvPr/>
          </p:nvSpPr>
          <p:spPr>
            <a:xfrm>
              <a:off x="288" y="5795"/>
              <a:ext cx="13032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Urutkan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Omset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Perkembangan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terbesar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D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terkecil</a:t>
              </a:r>
              <a:r>
                <a:rPr lang="en-ID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ID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" y="6257"/>
              <a:ext cx="13032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Pasangkan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1 &amp; 2, Bonus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Pasangan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nilai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kecil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persentase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pertama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ID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" y="6692"/>
              <a:ext cx="11100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Selisih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1 &amp; 2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dipasangkan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3, Bonus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Pasangan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nilai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kecil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persentase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kedua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, dan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seterusnya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ID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6075" y="4758690"/>
            <a:ext cx="8718550" cy="1211580"/>
            <a:chOff x="545" y="7494"/>
            <a:chExt cx="13730" cy="1908"/>
          </a:xfrm>
        </p:grpSpPr>
        <p:sp>
          <p:nvSpPr>
            <p:cNvPr id="11" name="TextBox 10"/>
            <p:cNvSpPr txBox="1"/>
            <p:nvPr/>
          </p:nvSpPr>
          <p:spPr>
            <a:xfrm>
              <a:off x="545" y="7494"/>
              <a:ext cx="1373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s-ES" sz="1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Omset</a:t>
              </a:r>
              <a:r>
                <a:rPr lang="es-E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Sisa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akan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disimpan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Jalur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tersebut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untuk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perhitungan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Bonus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Pasangan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minggu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berikutnya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ID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5" y="8240"/>
              <a:ext cx="13731" cy="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 Apabila distributor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mendapatkan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Bonus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Pasangan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selama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12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minggu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maka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Omset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Sisa yang </a:t>
              </a:r>
              <a:endParaRPr lang="es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disimpan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0.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Setelahnya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, pada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saat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memiliki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Omset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Perkembangan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maka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akan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mulai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dihitung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lagi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sebagai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minggu</a:t>
              </a:r>
              <a:r>
                <a:rPr lang="es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1.</a:t>
              </a:r>
              <a:endParaRPr lang="en-ID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4368</Words>
  <Application>WPS Presentation</Application>
  <PresentationFormat>On-screen Show (4:3)</PresentationFormat>
  <Paragraphs>337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Arial Black</vt:lpstr>
      <vt:lpstr>Microsoft YaHei</vt:lpstr>
      <vt:lpstr>Arial Unicode MS</vt:lpstr>
      <vt:lpstr>Calibri Light</vt:lpstr>
      <vt:lpstr>Calibri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 Sgr</cp:lastModifiedBy>
  <cp:revision>102</cp:revision>
  <dcterms:created xsi:type="dcterms:W3CDTF">2022-11-10T01:20:00Z</dcterms:created>
  <dcterms:modified xsi:type="dcterms:W3CDTF">2023-12-29T14:20:25Z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6B4245CA8BE841D1A4D90CF928199D69</vt:lpwstr>
  </property>
  <property fmtid="{D5CDD505-2E9C-101B-9397-08002B2CF9AE}" pid="3" name="KSOProductBuildVer">
    <vt:lpwstr>1033-12.2.0.13306</vt:lpwstr>
  </property>
</Properties>
</file>